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8" r:id="rId2"/>
    <p:sldId id="259" r:id="rId3"/>
    <p:sldId id="263" r:id="rId4"/>
    <p:sldId id="264" r:id="rId5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23">
          <p15:clr>
            <a:srgbClr val="A4A3A4"/>
          </p15:clr>
        </p15:guide>
        <p15:guide id="2" pos="12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indy SANCHEZ" initials="CS" lastIdx="1" clrIdx="0">
    <p:extLst>
      <p:ext uri="{19B8F6BF-5375-455C-9EA6-DF929625EA0E}">
        <p15:presenceInfo xmlns:p15="http://schemas.microsoft.com/office/powerpoint/2012/main" userId="Cindy SANCHEZ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Style moyen 4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71" d="100"/>
          <a:sy n="71" d="100"/>
        </p:scale>
        <p:origin x="1786" y="283"/>
      </p:cViewPr>
      <p:guideLst>
        <p:guide orient="horz" pos="923"/>
        <p:guide pos="128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5" d="100"/>
          <a:sy n="125" d="100"/>
        </p:scale>
        <p:origin x="-4980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19640-E5D0-0C4B-A201-7E0F8249F18C}" type="datetime1">
              <a:rPr lang="fr-FR" smtClean="0"/>
              <a:t>25/03/2026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1E28F7-50C8-6B45-98E1-D4D65C6313B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21189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29EE56-8E93-0E4B-BD80-A8731F95C18F}" type="datetime1">
              <a:rPr lang="fr-FR" smtClean="0"/>
              <a:t>25/03/2026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82B03-8577-1A4C-8172-C7D1547643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558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la rémunération des femmes reste en moyenne inférieure de 9 % à celle des hommes. L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82B03-8577-1A4C-8172-C7D1547643E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3500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 -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 descr="fond-01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80997" y="482200"/>
            <a:ext cx="8375073" cy="4019833"/>
          </a:xfrm>
          <a:prstGeom prst="rect">
            <a:avLst/>
          </a:prstGeom>
        </p:spPr>
      </p:pic>
      <p:pic>
        <p:nvPicPr>
          <p:cNvPr id="8" name="Image 7" descr="fri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7" y="4614096"/>
            <a:ext cx="8375074" cy="58334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1769868"/>
            <a:ext cx="3632200" cy="691976"/>
          </a:xfrm>
        </p:spPr>
        <p:txBody>
          <a:bodyPr>
            <a:noAutofit/>
          </a:bodyPr>
          <a:lstStyle>
            <a:lvl1pPr algn="l">
              <a:defRPr sz="4800" b="1">
                <a:latin typeface="Arial"/>
                <a:cs typeface="Arial"/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492117"/>
            <a:ext cx="5553366" cy="1752600"/>
          </a:xfrm>
        </p:spPr>
        <p:txBody>
          <a:bodyPr>
            <a:normAutofit/>
          </a:bodyPr>
          <a:lstStyle>
            <a:lvl1pPr marL="0" indent="0" algn="l">
              <a:buNone/>
              <a:defRPr sz="2800" b="1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67015" y="6362700"/>
            <a:ext cx="4853709" cy="365125"/>
          </a:xfrm>
        </p:spPr>
        <p:txBody>
          <a:bodyPr/>
          <a:lstStyle>
            <a:lvl1pPr algn="r">
              <a:defRPr sz="11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réunion + date    -   </a:t>
            </a:r>
            <a:r>
              <a:rPr lang="fr-FR" i="1" dirty="0"/>
              <a:t>Document interne et confidentiel  </a:t>
            </a:r>
          </a:p>
        </p:txBody>
      </p:sp>
      <p:pic>
        <p:nvPicPr>
          <p:cNvPr id="9" name="Image 8" descr="logo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969" y="5379502"/>
            <a:ext cx="2440709" cy="124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053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fond-02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63" y="474012"/>
            <a:ext cx="8388000" cy="4027457"/>
          </a:xfrm>
          <a:prstGeom prst="rect">
            <a:avLst/>
          </a:prstGeom>
        </p:spPr>
      </p:pic>
      <p:pic>
        <p:nvPicPr>
          <p:cNvPr id="8" name="Image 7" descr="fris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7" y="4614096"/>
            <a:ext cx="8375074" cy="583348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685799" y="2068754"/>
            <a:ext cx="7118928" cy="694987"/>
          </a:xfrm>
        </p:spPr>
        <p:txBody>
          <a:bodyPr>
            <a:normAutofit/>
          </a:bodyPr>
          <a:lstStyle>
            <a:lvl1pPr marL="0" indent="0" algn="l">
              <a:buNone/>
              <a:defRPr sz="3200" b="1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SOUS-TITRE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967015" y="6362700"/>
            <a:ext cx="4853709" cy="365125"/>
          </a:xfrm>
        </p:spPr>
        <p:txBody>
          <a:bodyPr/>
          <a:lstStyle>
            <a:lvl1pPr algn="r">
              <a:defRPr sz="11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réunion + date    -   </a:t>
            </a:r>
            <a:r>
              <a:rPr lang="fr-FR" i="1" dirty="0"/>
              <a:t>Document interne et confidentiel  </a:t>
            </a:r>
          </a:p>
        </p:txBody>
      </p:sp>
      <p:pic>
        <p:nvPicPr>
          <p:cNvPr id="9" name="Image 8" descr="logo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994" y="5487255"/>
            <a:ext cx="2440709" cy="12405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799" y="1079920"/>
            <a:ext cx="7118928" cy="1007508"/>
          </a:xfrm>
        </p:spPr>
        <p:txBody>
          <a:bodyPr>
            <a:noAutofit/>
          </a:bodyPr>
          <a:lstStyle>
            <a:lvl1pPr algn="l">
              <a:defRPr sz="5400" b="1">
                <a:latin typeface="Arial"/>
                <a:cs typeface="Arial"/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67716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t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514267" y="6374245"/>
            <a:ext cx="4311073" cy="365125"/>
          </a:xfrm>
        </p:spPr>
        <p:txBody>
          <a:bodyPr/>
          <a:lstStyle>
            <a:lvl1pPr algn="r">
              <a:defRPr sz="11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r>
              <a:rPr lang="fr-FR" dirty="0"/>
              <a:t>Titre réunion + date    -   </a:t>
            </a:r>
            <a:r>
              <a:rPr lang="fr-FR" i="1" dirty="0"/>
              <a:t>Document interne et confidentiel  </a:t>
            </a:r>
          </a:p>
        </p:txBody>
      </p:sp>
      <p:pic>
        <p:nvPicPr>
          <p:cNvPr id="7" name="Image 6" descr="baguet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153" y="-1"/>
            <a:ext cx="2027530" cy="578941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970528" y="2513887"/>
            <a:ext cx="5859148" cy="761653"/>
          </a:xfrm>
        </p:spPr>
        <p:txBody>
          <a:bodyPr>
            <a:noAutofit/>
          </a:bodyPr>
          <a:lstStyle>
            <a:lvl1pPr algn="l">
              <a:defRPr sz="5400" b="1" baseline="0">
                <a:latin typeface="Arial"/>
                <a:cs typeface="Arial"/>
              </a:defRPr>
            </a:lvl1pPr>
          </a:lstStyle>
          <a:p>
            <a:r>
              <a:rPr lang="fr-FR" dirty="0"/>
              <a:t>CHAPITRE 01.A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2970528" y="3384237"/>
            <a:ext cx="5859148" cy="3015933"/>
          </a:xfrm>
        </p:spPr>
        <p:txBody>
          <a:bodyPr>
            <a:normAutofit/>
          </a:bodyPr>
          <a:lstStyle>
            <a:lvl1pPr marL="0" indent="0">
              <a:buNone/>
              <a:defRPr sz="4000" b="1">
                <a:latin typeface="Arial"/>
                <a:cs typeface="Arial"/>
              </a:defRPr>
            </a:lvl1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3082179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974240" y="378896"/>
            <a:ext cx="7357205" cy="820702"/>
          </a:xfrm>
        </p:spPr>
        <p:txBody>
          <a:bodyPr anchor="b">
            <a:normAutofit/>
          </a:bodyPr>
          <a:lstStyle>
            <a:lvl1pPr algn="l">
              <a:defRPr sz="3200" b="1" baseline="0">
                <a:latin typeface="Arial"/>
                <a:cs typeface="Arial"/>
              </a:defRPr>
            </a:lvl1pPr>
          </a:lstStyle>
          <a:p>
            <a:r>
              <a:rPr lang="fr-FR" dirty="0"/>
              <a:t>CHAPITRE 01.A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974239" y="2399197"/>
            <a:ext cx="6850811" cy="291079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 hasCustomPrompt="1"/>
          </p:nvPr>
        </p:nvSpPr>
        <p:spPr>
          <a:xfrm>
            <a:off x="1974240" y="1152841"/>
            <a:ext cx="4693582" cy="399579"/>
          </a:xfrm>
        </p:spPr>
        <p:txBody>
          <a:bodyPr>
            <a:normAutofit/>
          </a:bodyPr>
          <a:lstStyle>
            <a:lvl1pPr marL="0" indent="0">
              <a:buNone/>
              <a:defRPr sz="2000" b="1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/>
              <a:t>SOUS-TITRE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719827" y="6379524"/>
            <a:ext cx="4108093" cy="365125"/>
          </a:xfrm>
        </p:spPr>
        <p:txBody>
          <a:bodyPr/>
          <a:lstStyle>
            <a:lvl1pPr>
              <a:defRPr sz="1100">
                <a:solidFill>
                  <a:srgbClr val="000000"/>
                </a:solidFill>
                <a:latin typeface="Arial"/>
                <a:cs typeface="Arial"/>
              </a:defRPr>
            </a:lvl1pPr>
          </a:lstStyle>
          <a:p>
            <a:pPr algn="r"/>
            <a:r>
              <a:rPr lang="fr-FR" dirty="0"/>
              <a:t>Titre réunion + date    -   </a:t>
            </a:r>
            <a:r>
              <a:rPr lang="fr-FR" i="1" dirty="0"/>
              <a:t>Document interne et confidentiel  </a:t>
            </a:r>
          </a:p>
        </p:txBody>
      </p:sp>
      <p:pic>
        <p:nvPicPr>
          <p:cNvPr id="8" name="Image 7" descr="frise+logo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13"/>
          <a:stretch/>
        </p:blipFill>
        <p:spPr>
          <a:xfrm>
            <a:off x="326928" y="5676213"/>
            <a:ext cx="8498123" cy="63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7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88C6D-4FDF-2842-8ACE-FCEC1A3917CC}" type="datetime1">
              <a:rPr lang="fr-FR" smtClean="0"/>
              <a:t>25/03/2026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Titre réunion + date    -   Document interne et confidentiel 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E43F3-E55E-9543-A7DF-1DA660FE04A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4724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628900" y="3041998"/>
            <a:ext cx="6246882" cy="761653"/>
          </a:xfrm>
        </p:spPr>
        <p:txBody>
          <a:bodyPr/>
          <a:lstStyle/>
          <a:p>
            <a:pPr algn="ctr"/>
            <a:r>
              <a:rPr lang="fr-FR" sz="3600" dirty="0"/>
              <a:t>Index de l’égalité professionnelle Femmes / Hommes 2025</a:t>
            </a:r>
            <a:br>
              <a:rPr lang="fr-FR" sz="3600" dirty="0"/>
            </a:br>
            <a:br>
              <a:rPr lang="fr-FR" sz="3600" dirty="0"/>
            </a:br>
            <a:br>
              <a:rPr lang="fr-FR" sz="3600" dirty="0"/>
            </a:br>
            <a:r>
              <a:rPr lang="fr-FR" sz="3600" dirty="0"/>
              <a:t>La Paniere</a:t>
            </a:r>
          </a:p>
        </p:txBody>
      </p:sp>
    </p:spTree>
    <p:extLst>
      <p:ext uri="{BB962C8B-B14F-4D97-AF65-F5344CB8AC3E}">
        <p14:creationId xmlns:p14="http://schemas.microsoft.com/office/powerpoint/2010/main" val="3497215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8458" y="445803"/>
            <a:ext cx="7357205" cy="820702"/>
          </a:xfrm>
        </p:spPr>
        <p:txBody>
          <a:bodyPr/>
          <a:lstStyle/>
          <a:p>
            <a:r>
              <a:rPr lang="fr-FR" dirty="0"/>
              <a:t>Périmètre de l’index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1197" y="1808005"/>
            <a:ext cx="7951726" cy="2717330"/>
          </a:xfrm>
        </p:spPr>
        <p:txBody>
          <a:bodyPr>
            <a:normAutofit/>
          </a:bodyPr>
          <a:lstStyle/>
          <a:p>
            <a:r>
              <a:rPr lang="fr-FR" sz="1800" b="1" dirty="0"/>
              <a:t>Société : La Paniere</a:t>
            </a:r>
          </a:p>
          <a:p>
            <a:endParaRPr lang="fr-FR" sz="1800" b="1" dirty="0"/>
          </a:p>
          <a:p>
            <a:r>
              <a:rPr lang="fr-FR" sz="1800" b="1" dirty="0"/>
              <a:t>Période de référence : du 01.01.2025 au 31.12.2025</a:t>
            </a:r>
          </a:p>
          <a:p>
            <a:endParaRPr lang="fr-FR" sz="1800" b="1" dirty="0"/>
          </a:p>
          <a:p>
            <a:r>
              <a:rPr lang="fr-FR" sz="1800" b="1" dirty="0"/>
              <a:t>Nombre de salariés pris en compte pour le calcul du l’index : 265,74 </a:t>
            </a:r>
          </a:p>
          <a:p>
            <a:endParaRPr lang="fr-FR" sz="1800" b="1" dirty="0"/>
          </a:p>
          <a:p>
            <a:r>
              <a:rPr lang="fr-FR" sz="1800" b="1" dirty="0"/>
              <a:t>Tranche d’effectifs de l’entreprise : de plus de 250 salariés </a:t>
            </a:r>
          </a:p>
        </p:txBody>
      </p:sp>
    </p:spTree>
    <p:extLst>
      <p:ext uri="{BB962C8B-B14F-4D97-AF65-F5344CB8AC3E}">
        <p14:creationId xmlns:p14="http://schemas.microsoft.com/office/powerpoint/2010/main" val="1067085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9430" y="501559"/>
            <a:ext cx="7357205" cy="820702"/>
          </a:xfrm>
        </p:spPr>
        <p:txBody>
          <a:bodyPr>
            <a:normAutofit/>
          </a:bodyPr>
          <a:lstStyle/>
          <a:p>
            <a:r>
              <a:rPr lang="fr-FR" dirty="0"/>
              <a:t>Score total obtenu en 2025 : 84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C363BFB5-EBEC-4658-F8B9-F39DBE35B5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8482196"/>
              </p:ext>
            </p:extLst>
          </p:nvPr>
        </p:nvGraphicFramePr>
        <p:xfrm>
          <a:off x="457200" y="1525588"/>
          <a:ext cx="8229600" cy="38076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5227">
                  <a:extLst>
                    <a:ext uri="{9D8B030D-6E8A-4147-A177-3AD203B41FA5}">
                      <a16:colId xmlns:a16="http://schemas.microsoft.com/office/drawing/2014/main" val="65519150"/>
                    </a:ext>
                  </a:extLst>
                </a:gridCol>
                <a:gridCol w="1020294">
                  <a:extLst>
                    <a:ext uri="{9D8B030D-6E8A-4147-A177-3AD203B41FA5}">
                      <a16:colId xmlns:a16="http://schemas.microsoft.com/office/drawing/2014/main" val="3152123424"/>
                    </a:ext>
                  </a:extLst>
                </a:gridCol>
                <a:gridCol w="964642">
                  <a:extLst>
                    <a:ext uri="{9D8B030D-6E8A-4147-A177-3AD203B41FA5}">
                      <a16:colId xmlns:a16="http://schemas.microsoft.com/office/drawing/2014/main" val="2241338296"/>
                    </a:ext>
                  </a:extLst>
                </a:gridCol>
                <a:gridCol w="1029570">
                  <a:extLst>
                    <a:ext uri="{9D8B030D-6E8A-4147-A177-3AD203B41FA5}">
                      <a16:colId xmlns:a16="http://schemas.microsoft.com/office/drawing/2014/main" val="2233497311"/>
                    </a:ext>
                  </a:extLst>
                </a:gridCol>
                <a:gridCol w="1354209">
                  <a:extLst>
                    <a:ext uri="{9D8B030D-6E8A-4147-A177-3AD203B41FA5}">
                      <a16:colId xmlns:a16="http://schemas.microsoft.com/office/drawing/2014/main" val="1996114179"/>
                    </a:ext>
                  </a:extLst>
                </a:gridCol>
                <a:gridCol w="1495658">
                  <a:extLst>
                    <a:ext uri="{9D8B030D-6E8A-4147-A177-3AD203B41FA5}">
                      <a16:colId xmlns:a16="http://schemas.microsoft.com/office/drawing/2014/main" val="3566271128"/>
                    </a:ext>
                  </a:extLst>
                </a:gridCol>
              </a:tblGrid>
              <a:tr h="549722">
                <a:tc>
                  <a:txBody>
                    <a:bodyPr/>
                    <a:lstStyle/>
                    <a:p>
                      <a:pPr algn="l" fontAlgn="t"/>
                      <a:r>
                        <a:rPr lang="fr-FR" sz="1300" u="none" strike="noStrike">
                          <a:effectLst/>
                        </a:rPr>
                        <a:t> </a:t>
                      </a:r>
                      <a:endParaRPr lang="fr-FR" sz="13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indicateur calculable (1=oui, 0=non)</a:t>
                      </a:r>
                      <a:endParaRPr lang="fr-FR" sz="1000" b="1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valeur de l'indicateur</a:t>
                      </a:r>
                      <a:endParaRPr lang="fr-FR" sz="1000" b="1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points obtenus</a:t>
                      </a:r>
                      <a:endParaRPr lang="fr-FR" sz="1000" b="1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nombre de points maximum de l'indicateur</a:t>
                      </a:r>
                      <a:endParaRPr lang="fr-FR" sz="1000" b="1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fr-FR" sz="1000" u="none" strike="noStrike">
                          <a:effectLst/>
                        </a:rPr>
                        <a:t>nombre de points maximum des indicateurs calculables</a:t>
                      </a:r>
                      <a:endParaRPr lang="fr-FR" sz="1000" b="1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56029400"/>
                  </a:ext>
                </a:extLst>
              </a:tr>
              <a:tr h="464829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</a:rPr>
                        <a:t>1- écart de remuneration (en %)</a:t>
                      </a:r>
                      <a:endParaRPr lang="fr-FR" sz="1000" b="0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0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13133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</a:rPr>
                        <a:t>0,1</a:t>
                      </a:r>
                      <a:endParaRPr lang="fr-FR" sz="1000" b="0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13133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</a:rPr>
                        <a:t>39</a:t>
                      </a:r>
                      <a:endParaRPr lang="fr-FR" sz="1000" b="0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13133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</a:rPr>
                        <a:t>40</a:t>
                      </a:r>
                      <a:endParaRPr lang="fr-FR" sz="1000" b="0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01013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</a:rPr>
                        <a:t>40</a:t>
                      </a:r>
                      <a:endParaRPr lang="fr-FR" sz="1000" b="0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01013" marT="0" marB="0" anchor="ctr"/>
                </a:tc>
                <a:extLst>
                  <a:ext uri="{0D108BD9-81ED-4DB2-BD59-A6C34878D82A}">
                    <a16:rowId xmlns:a16="http://schemas.microsoft.com/office/drawing/2014/main" val="2064964394"/>
                  </a:ext>
                </a:extLst>
              </a:tr>
              <a:tr h="464829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</a:rPr>
                        <a:t>2- écarts d'augmentations individuelles (en points de %)</a:t>
                      </a:r>
                      <a:endParaRPr lang="fr-FR" sz="1000" b="0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0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13133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</a:rPr>
                        <a:t>2,6</a:t>
                      </a:r>
                      <a:endParaRPr lang="fr-FR" sz="1000" b="0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13133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 dirty="0">
                          <a:effectLst/>
                        </a:rPr>
                        <a:t>20</a:t>
                      </a:r>
                      <a:endParaRPr lang="fr-FR" sz="1000" b="0" i="0" u="none" strike="noStrike" dirty="0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13133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</a:rPr>
                        <a:t>20</a:t>
                      </a:r>
                      <a:endParaRPr lang="fr-FR" sz="1000" b="0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01013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</a:rPr>
                        <a:t>20</a:t>
                      </a:r>
                      <a:endParaRPr lang="fr-FR" sz="1000" b="0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01013" marT="0" marB="0" anchor="ctr"/>
                </a:tc>
                <a:extLst>
                  <a:ext uri="{0D108BD9-81ED-4DB2-BD59-A6C34878D82A}">
                    <a16:rowId xmlns:a16="http://schemas.microsoft.com/office/drawing/2014/main" val="1244881124"/>
                  </a:ext>
                </a:extLst>
              </a:tr>
              <a:tr h="464829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</a:rPr>
                        <a:t>3- écarts de promotions (en points de %)</a:t>
                      </a:r>
                      <a:endParaRPr lang="fr-FR" sz="1000" b="0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0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13133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</a:rPr>
                        <a:t>9,6</a:t>
                      </a:r>
                      <a:endParaRPr lang="fr-FR" sz="1000" b="0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13133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 dirty="0">
                          <a:effectLst/>
                        </a:rPr>
                        <a:t>5</a:t>
                      </a:r>
                      <a:endParaRPr lang="fr-FR" sz="1000" b="0" i="0" u="none" strike="noStrike" dirty="0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13133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 dirty="0">
                          <a:effectLst/>
                        </a:rPr>
                        <a:t>15</a:t>
                      </a:r>
                      <a:endParaRPr lang="fr-FR" sz="1000" b="0" i="0" u="none" strike="noStrike" dirty="0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01013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</a:rPr>
                        <a:t>15</a:t>
                      </a:r>
                      <a:endParaRPr lang="fr-FR" sz="1000" b="0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01013" marT="0" marB="0" anchor="ctr"/>
                </a:tc>
                <a:extLst>
                  <a:ext uri="{0D108BD9-81ED-4DB2-BD59-A6C34878D82A}">
                    <a16:rowId xmlns:a16="http://schemas.microsoft.com/office/drawing/2014/main" val="49860643"/>
                  </a:ext>
                </a:extLst>
              </a:tr>
              <a:tr h="464829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</a:rPr>
                        <a:t>4- pourcentage de salariés augmentés au retour d'un congé maternité (%)</a:t>
                      </a:r>
                      <a:endParaRPr lang="fr-FR" sz="1000" b="0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0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13133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</a:rPr>
                        <a:t>100</a:t>
                      </a:r>
                      <a:endParaRPr lang="fr-FR" sz="1000" b="0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13133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</a:rPr>
                        <a:t>15</a:t>
                      </a:r>
                      <a:endParaRPr lang="fr-FR" sz="1000" b="0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13133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</a:rPr>
                        <a:t>15</a:t>
                      </a:r>
                      <a:endParaRPr lang="fr-FR" sz="1000" b="0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01013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</a:rPr>
                        <a:t>15</a:t>
                      </a:r>
                      <a:endParaRPr lang="fr-FR" sz="1000" b="0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01013" marT="0" marB="0" anchor="ctr"/>
                </a:tc>
                <a:extLst>
                  <a:ext uri="{0D108BD9-81ED-4DB2-BD59-A6C34878D82A}">
                    <a16:rowId xmlns:a16="http://schemas.microsoft.com/office/drawing/2014/main" val="909166702"/>
                  </a:ext>
                </a:extLst>
              </a:tr>
              <a:tr h="563639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</a:rPr>
                        <a:t>5- nombre de salariés du sexe sous-représenté parmi les 10 plus hautes rémunérations</a:t>
                      </a:r>
                      <a:endParaRPr lang="fr-FR" sz="1000" b="0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</a:rPr>
                        <a:t>1</a:t>
                      </a:r>
                      <a:endParaRPr lang="fr-FR" sz="1000" b="0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13133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</a:rPr>
                        <a:t>3</a:t>
                      </a:r>
                      <a:endParaRPr lang="fr-FR" sz="1000" b="0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13133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 dirty="0">
                          <a:effectLst/>
                        </a:rPr>
                        <a:t>5</a:t>
                      </a:r>
                      <a:endParaRPr lang="fr-FR" sz="1000" b="0" i="0" u="none" strike="noStrike" dirty="0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13133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 dirty="0">
                          <a:effectLst/>
                        </a:rPr>
                        <a:t>10</a:t>
                      </a:r>
                      <a:endParaRPr lang="fr-FR" sz="1000" b="0" i="0" u="none" strike="noStrike" dirty="0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01013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</a:rPr>
                        <a:t>10</a:t>
                      </a:r>
                      <a:endParaRPr lang="fr-FR" sz="1000" b="0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01013" marT="0" marB="0" anchor="ctr"/>
                </a:tc>
                <a:extLst>
                  <a:ext uri="{0D108BD9-81ED-4DB2-BD59-A6C34878D82A}">
                    <a16:rowId xmlns:a16="http://schemas.microsoft.com/office/drawing/2014/main" val="2690429680"/>
                  </a:ext>
                </a:extLst>
              </a:tr>
              <a:tr h="417511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</a:rPr>
                        <a:t>Total des indicateurs calculables</a:t>
                      </a:r>
                      <a:endParaRPr lang="fr-FR" sz="1000" b="1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13133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13133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</a:rPr>
                        <a:t>84</a:t>
                      </a:r>
                      <a:endParaRPr lang="fr-FR" sz="1000" b="1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13133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01013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</a:rPr>
                        <a:t>100</a:t>
                      </a:r>
                      <a:endParaRPr lang="fr-FR" sz="1000" b="1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01013" marT="0" marB="0" anchor="ctr"/>
                </a:tc>
                <a:extLst>
                  <a:ext uri="{0D108BD9-81ED-4DB2-BD59-A6C34878D82A}">
                    <a16:rowId xmlns:a16="http://schemas.microsoft.com/office/drawing/2014/main" val="2878034512"/>
                  </a:ext>
                </a:extLst>
              </a:tr>
              <a:tr h="417511">
                <a:tc>
                  <a:txBody>
                    <a:bodyPr/>
                    <a:lstStyle/>
                    <a:p>
                      <a:pPr algn="l" rtl="0" fontAlgn="ctr"/>
                      <a:r>
                        <a:rPr lang="fr-FR" sz="1000" u="none" strike="noStrike">
                          <a:effectLst/>
                        </a:rPr>
                        <a:t>INDEX (sur 100 points)</a:t>
                      </a:r>
                      <a:endParaRPr lang="fr-FR" sz="1000" b="1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13133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0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13133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</a:rPr>
                        <a:t>84</a:t>
                      </a:r>
                      <a:endParaRPr lang="fr-FR" sz="1000" b="1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313133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>
                          <a:effectLst/>
                        </a:rPr>
                        <a:t> </a:t>
                      </a:r>
                      <a:endParaRPr lang="fr-FR" sz="1000" b="1" i="0" u="none" strike="noStrike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01013" marT="0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fr-FR" sz="1000" u="none" strike="noStrike" dirty="0">
                          <a:effectLst/>
                        </a:rPr>
                        <a:t>100</a:t>
                      </a:r>
                      <a:endParaRPr lang="fr-FR" sz="1000" b="1" i="0" u="none" strike="noStrike" dirty="0">
                        <a:solidFill>
                          <a:srgbClr val="85003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501013" marT="0" marB="0" anchor="ctr"/>
                </a:tc>
                <a:extLst>
                  <a:ext uri="{0D108BD9-81ED-4DB2-BD59-A6C34878D82A}">
                    <a16:rowId xmlns:a16="http://schemas.microsoft.com/office/drawing/2014/main" val="20788501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2728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04445" y="378896"/>
            <a:ext cx="7357205" cy="820702"/>
          </a:xfrm>
        </p:spPr>
        <p:txBody>
          <a:bodyPr/>
          <a:lstStyle/>
          <a:p>
            <a:r>
              <a:rPr lang="fr-FR" dirty="0"/>
              <a:t>Mesures envisagées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56424" y="1625355"/>
            <a:ext cx="7781425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Notre index égalité professionnelle Homme-Femme est identique à l’an passé, soit 84/100 </a:t>
            </a:r>
          </a:p>
          <a:p>
            <a:r>
              <a:rPr lang="fr-FR" sz="1400" dirty="0"/>
              <a:t>Cela s’explique aisément par la proportion du nombre de femmes au sein de l’entreprise.</a:t>
            </a:r>
          </a:p>
          <a:p>
            <a:endParaRPr lang="fr-FR" sz="1400" dirty="0"/>
          </a:p>
          <a:p>
            <a:endParaRPr lang="fr-FR" sz="1400" dirty="0"/>
          </a:p>
          <a:p>
            <a:r>
              <a:rPr lang="fr-FR" sz="1400" dirty="0"/>
              <a:t>Les mesures envisagées sont les suivantes:</a:t>
            </a:r>
          </a:p>
          <a:p>
            <a:endParaRPr lang="fr-FR" sz="1400" dirty="0"/>
          </a:p>
          <a:p>
            <a:pPr marL="285750" indent="-285750">
              <a:buFontTx/>
              <a:buChar char="-"/>
            </a:pPr>
            <a:r>
              <a:rPr lang="fr-FR" sz="1400" dirty="0"/>
              <a:t>Concernant l’écart de taux de promotion entre les hommes et les femmes, il est favorable de 4 points en faveur des femmes et est dû à la répartition du nombre de femmes au sein de l’entreprise (60% femmes pour 40% d’hommes). Proportionnellement, il est donc logique que le taux soit surévalué.</a:t>
            </a:r>
          </a:p>
          <a:p>
            <a:r>
              <a:rPr lang="fr-FR" sz="1400" dirty="0"/>
              <a:t>       Lors de la revue annuelle, une attention particulière est apportée à cette situation,</a:t>
            </a:r>
          </a:p>
          <a:p>
            <a:pPr marL="285750" indent="-285750">
              <a:buFontTx/>
              <a:buChar char="-"/>
            </a:pPr>
            <a:endParaRPr lang="fr-FR" sz="1400" dirty="0"/>
          </a:p>
          <a:p>
            <a:pPr marL="285750" indent="-285750">
              <a:buFontTx/>
              <a:buChar char="-"/>
            </a:pPr>
            <a:endParaRPr lang="fr-FR" sz="1400" dirty="0"/>
          </a:p>
          <a:p>
            <a:pPr marL="285750" indent="-285750">
              <a:buFontTx/>
              <a:buChar char="-"/>
            </a:pPr>
            <a:r>
              <a:rPr lang="fr-FR" sz="1400" dirty="0"/>
              <a:t>Concernant la rémunération des 10 plus hautes rémunérations de l’entreprise, les hommes sont sous représentés parmi les salariés les mieux rémunérés.</a:t>
            </a:r>
          </a:p>
          <a:p>
            <a:r>
              <a:rPr lang="fr-FR" sz="1400" dirty="0"/>
              <a:t>       Une vigilance particulière sera apportée en recrutement et/ou en promotion interne afin de faire évoluer cet indicateur.</a:t>
            </a:r>
          </a:p>
          <a:p>
            <a:pPr marL="285750" indent="-285750">
              <a:buFontTx/>
              <a:buChar char="-"/>
            </a:pPr>
            <a:endParaRPr lang="fr-FR" sz="1400" dirty="0"/>
          </a:p>
          <a:p>
            <a:endParaRPr lang="fr-FR" sz="1400" dirty="0"/>
          </a:p>
          <a:p>
            <a:pPr marL="285750" indent="-285750">
              <a:buFontTx/>
              <a:buChar char="-"/>
            </a:pP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6059311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1252</TotalTime>
  <Words>355</Words>
  <Application>Microsoft Office PowerPoint</Application>
  <PresentationFormat>Affichage à l'écran (4:3)</PresentationFormat>
  <Paragraphs>74</Paragraphs>
  <Slides>4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7" baseType="lpstr">
      <vt:lpstr>Arial</vt:lpstr>
      <vt:lpstr>Calibri</vt:lpstr>
      <vt:lpstr>Thème Office</vt:lpstr>
      <vt:lpstr>Index de l’égalité professionnelle Femmes / Hommes 2025   La Paniere</vt:lpstr>
      <vt:lpstr>Périmètre de l’index</vt:lpstr>
      <vt:lpstr>Score total obtenu en 2025 : 84</vt:lpstr>
      <vt:lpstr>Mesures envisagées</vt:lpstr>
    </vt:vector>
  </TitlesOfParts>
  <Company>APACHE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COM4</dc:creator>
  <cp:lastModifiedBy>Nassima TABET</cp:lastModifiedBy>
  <cp:revision>82</cp:revision>
  <dcterms:created xsi:type="dcterms:W3CDTF">2018-04-04T14:52:54Z</dcterms:created>
  <dcterms:modified xsi:type="dcterms:W3CDTF">2026-03-25T10:57:03Z</dcterms:modified>
</cp:coreProperties>
</file>